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6" r:id="rId2"/>
    <p:sldId id="257" r:id="rId3"/>
  </p:sldIdLst>
  <p:sldSz cx="7772400" cy="10058400"/>
  <p:notesSz cx="6918325" cy="92043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3366"/>
    <a:srgbClr val="FF9900"/>
    <a:srgbClr val="FFCC00"/>
    <a:srgbClr val="66FFFF"/>
    <a:srgbClr val="66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811" autoAdjust="0"/>
    <p:restoredTop sz="90929"/>
  </p:normalViewPr>
  <p:slideViewPr>
    <p:cSldViewPr>
      <p:cViewPr>
        <p:scale>
          <a:sx n="75" d="100"/>
          <a:sy n="75" d="100"/>
        </p:scale>
        <p:origin x="-660" y="1368"/>
      </p:cViewPr>
      <p:guideLst>
        <p:guide orient="horz" pos="3168"/>
        <p:guide pos="244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6" tIns="46063" rIns="92126" bIns="46063" numCol="1" anchor="t" anchorCtr="0" compatLnSpc="1">
            <a:prstTxWarp prst="textNoShape">
              <a:avLst/>
            </a:prstTxWarp>
          </a:bodyPr>
          <a:lstStyle>
            <a:lvl1pPr defTabSz="920750">
              <a:defRPr sz="1200"/>
            </a:lvl1pPr>
          </a:lstStyle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21125" y="0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6" tIns="46063" rIns="92126" bIns="46063" numCol="1" anchor="t" anchorCtr="0" compatLnSpc="1">
            <a:prstTxWarp prst="textNoShape">
              <a:avLst/>
            </a:prstTxWarp>
          </a:bodyPr>
          <a:lstStyle>
            <a:lvl1pPr algn="r" defTabSz="920750">
              <a:defRPr sz="1200"/>
            </a:lvl1pPr>
          </a:lstStyle>
          <a:p>
            <a:endParaRPr lang="en-US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43950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6" tIns="46063" rIns="92126" bIns="46063" numCol="1" anchor="b" anchorCtr="0" compatLnSpc="1">
            <a:prstTxWarp prst="textNoShape">
              <a:avLst/>
            </a:prstTxWarp>
          </a:bodyPr>
          <a:lstStyle>
            <a:lvl1pPr defTabSz="920750">
              <a:defRPr sz="1200"/>
            </a:lvl1pPr>
          </a:lstStyle>
          <a:p>
            <a:endParaRPr lang="en-US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21125" y="8743950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6" tIns="46063" rIns="92126" bIns="46063" numCol="1" anchor="b" anchorCtr="0" compatLnSpc="1">
            <a:prstTxWarp prst="textNoShape">
              <a:avLst/>
            </a:prstTxWarp>
          </a:bodyPr>
          <a:lstStyle>
            <a:lvl1pPr algn="r" defTabSz="920750">
              <a:defRPr sz="1200"/>
            </a:lvl1pPr>
          </a:lstStyle>
          <a:p>
            <a:fld id="{6B707856-C0B7-465A-A9C6-CE934301AA9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2613" y="3124200"/>
            <a:ext cx="6607175" cy="2155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5225" y="5699125"/>
            <a:ext cx="5441950" cy="2571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64935C-D818-4C67-ADE7-B4F28B558F0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22841E-867B-4E96-AEB5-E137B0B8384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363" y="6462713"/>
            <a:ext cx="6605587" cy="19986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4363" y="4262438"/>
            <a:ext cx="6605587" cy="22002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49205-BC7F-4232-B1BF-D002D1273C2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2613" y="2905125"/>
            <a:ext cx="3227387" cy="6035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62400" y="2905125"/>
            <a:ext cx="3227388" cy="6035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311FAB-10A3-469F-BAB3-557BBE09482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938" y="403225"/>
            <a:ext cx="6994525" cy="1676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938" y="2251075"/>
            <a:ext cx="3433762" cy="9382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8938" y="3189288"/>
            <a:ext cx="3433762" cy="57959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8113" y="2251075"/>
            <a:ext cx="3435350" cy="9382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48113" y="3189288"/>
            <a:ext cx="3435350" cy="57959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718E0-FE36-47FD-B02F-739CFD7601B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375B4D-F2D2-4F31-80A8-F1E768F7FE4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4A9704-2D18-4312-9B50-986F27DF5F9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938" y="400050"/>
            <a:ext cx="2557462" cy="1704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38475" y="400050"/>
            <a:ext cx="4344988" cy="85852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8938" y="2105025"/>
            <a:ext cx="2557462" cy="68802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342E2C-20F6-44CD-A5CF-766804FD40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7040563"/>
            <a:ext cx="4662488" cy="8318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898525"/>
            <a:ext cx="4662488" cy="60356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0" y="7872413"/>
            <a:ext cx="4662488" cy="117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826F33-1918-424F-9596-31FDC893B1F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7B9A45-3B57-4047-A334-2ADF8691461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38788" y="893763"/>
            <a:ext cx="1651000" cy="804703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2613" y="893763"/>
            <a:ext cx="4803775" cy="80470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5BC11-A59D-4840-8BB0-891D5625B89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82613" y="893763"/>
            <a:ext cx="660717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82613" y="2905125"/>
            <a:ext cx="6607175" cy="603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82613" y="9164638"/>
            <a:ext cx="1619250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655888" y="9164638"/>
            <a:ext cx="2460625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570538" y="9164638"/>
            <a:ext cx="1619250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E5562C0-7683-4B44-9F23-A7730EEA383E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dfw.wa.gov/grants/lead_entities/leg_brochure_2008.pdf" TargetMode="External"/><Relationship Id="rId2" Type="http://schemas.openxmlformats.org/officeDocument/2006/relationships/hyperlink" Target="http://hws.ekosystem.us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neathean@dfw.wa.gov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304800" y="889000"/>
            <a:ext cx="7121525" cy="915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>
                <a:solidFill>
                  <a:schemeClr val="accent2"/>
                </a:solidFill>
                <a:latin typeface="Tahoma" pitchFamily="34" charset="0"/>
                <a:cs typeface="Times New Roman" pitchFamily="18" charset="0"/>
              </a:rPr>
              <a:t>H</a:t>
            </a:r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ave you ever wondered what's going on with salmon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restoration in your watershed, who's doing the work,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where the projects are located, and how you can get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involved in these efforts? Thanks to a joint effort by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Washington Department of Fish and Wildlife, US Fish </a:t>
            </a: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and Wildlife Service, and local</a:t>
            </a:r>
            <a:r>
              <a:rPr lang="en-US" sz="1200">
                <a:cs typeface="Times New Roman" pitchFamily="18" charset="0"/>
              </a:rPr>
              <a:t> </a:t>
            </a:r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watershed groups, </a:t>
            </a: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searching for restoration projects is as</a:t>
            </a:r>
            <a:r>
              <a:rPr lang="en-US" sz="1200">
                <a:cs typeface="Times New Roman" pitchFamily="18" charset="0"/>
              </a:rPr>
              <a:t> </a:t>
            </a:r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easy as finding</a:t>
            </a: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directions on MapQuest ®. Now you are</a:t>
            </a:r>
            <a:r>
              <a:rPr lang="en-US" sz="1200">
                <a:cs typeface="Times New Roman" pitchFamily="18" charset="0"/>
              </a:rPr>
              <a:t> </a:t>
            </a:r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just a mouse</a:t>
            </a: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click away from the </a:t>
            </a:r>
            <a:r>
              <a:rPr lang="en-US" sz="1200" i="1">
                <a:solidFill>
                  <a:srgbClr val="231F20"/>
                </a:solidFill>
                <a:cs typeface="Times New Roman" pitchFamily="18" charset="0"/>
              </a:rPr>
              <a:t>Habitat Work Schedule </a:t>
            </a:r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(HWS)</a:t>
            </a: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system, a web-based salmon habitat project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database that can be accessed at </a:t>
            </a:r>
            <a:r>
              <a:rPr lang="en-US" sz="1200">
                <a:solidFill>
                  <a:srgbClr val="0000FF"/>
                </a:solidFill>
                <a:cs typeface="Times New Roman" pitchFamily="18" charset="0"/>
                <a:hlinkClick r:id="rId2"/>
              </a:rPr>
              <a:t>http://hws.ekosystem.us/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endParaRPr lang="en-US" sz="1200">
              <a:solidFill>
                <a:srgbClr val="231F20"/>
              </a:solidFill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This new HWS system provides information about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Washington's Salmon Recovery </a:t>
            </a:r>
            <a:r>
              <a:rPr lang="en-US" sz="1200">
                <a:solidFill>
                  <a:srgbClr val="0000FF"/>
                </a:solidFill>
                <a:cs typeface="Times New Roman" pitchFamily="18" charset="0"/>
                <a:hlinkClick r:id="rId3"/>
              </a:rPr>
              <a:t>Lead Entity program</a:t>
            </a:r>
            <a:r>
              <a:rPr lang="en-US" sz="1200">
                <a:solidFill>
                  <a:srgbClr val="231F20"/>
                </a:solidFill>
                <a:cs typeface="Times New Roman" pitchFamily="18" charset="0"/>
                <a:hlinkClick r:id="rId3"/>
              </a:rPr>
              <a:t>.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The Lead Entity program is a watershed- and community-based approach developed by the legislature as part of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salmon recovery. The 27 Lead Entities across Washington develop locally supported, science-based restoration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projects. This process has been successful by involving the public in salmon restoration.</a:t>
            </a:r>
          </a:p>
          <a:p>
            <a:pPr eaLnBrk="0" hangingPunct="0"/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400" b="1">
                <a:solidFill>
                  <a:srgbClr val="231F20"/>
                </a:solidFill>
                <a:latin typeface="Tahoma" pitchFamily="34" charset="0"/>
                <a:cs typeface="Times New Roman" pitchFamily="18" charset="0"/>
              </a:rPr>
              <a:t>The Lead Entity Habitat Work Schedule system</a:t>
            </a:r>
          </a:p>
          <a:p>
            <a:pPr eaLnBrk="0" hangingPunct="0"/>
            <a:endParaRPr lang="en-US" sz="1400" b="1">
              <a:latin typeface="Tahoma" pitchFamily="34" charset="0"/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The Lead Entity HWS system is the mapping and project-tracking tool that allows Lead Entities to share their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habitat protection and restoration projects with the public. The HWS system makes it easier to communicate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actions laid out in the watershed salmon recovery plans. By mapping projects, linking them to each other and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recovery goals, and making it all available on the web, Lead Entities can now make salmon recovery projects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more accessible to their partners, potential funding sources, and the public.</a:t>
            </a:r>
          </a:p>
          <a:p>
            <a:pPr eaLnBrk="0" hangingPunct="0"/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Key features of the HWS system are:</a:t>
            </a:r>
          </a:p>
          <a:p>
            <a:pPr eaLnBrk="0" hangingPunct="0"/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• Easy to use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• Optional privacy and security features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• Data sharing and transfer methods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• Fast mapping and project search tools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• Advanced reporting and export capabilities</a:t>
            </a:r>
          </a:p>
          <a:p>
            <a:pPr eaLnBrk="0" hangingPunct="0"/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400" b="1">
                <a:solidFill>
                  <a:srgbClr val="231F20"/>
                </a:solidFill>
                <a:latin typeface="Tahoma" pitchFamily="34" charset="0"/>
                <a:cs typeface="Times New Roman" pitchFamily="18" charset="0"/>
              </a:rPr>
              <a:t>The public portal</a:t>
            </a:r>
          </a:p>
          <a:p>
            <a:pPr eaLnBrk="0" hangingPunct="0"/>
            <a:endParaRPr lang="en-US" sz="1400" b="1">
              <a:latin typeface="Tahoma" pitchFamily="34" charset="0"/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There are two ways to access the HWS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system: the public portal and a login portal.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The public portal is open to anyone with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Internet access, and one can search for projects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using the map or a keyword (Figure 1). The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public can navigate maps to view and compare projects in their watersheds. When the user scrolls over a project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icon (Figure 2), a text box appears summarizing the project. Users can click the “View Project” icon, and a </a:t>
            </a:r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window will appear to provide more detail, including a description, goals and objectives, charts illustrating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progress, limiting factors, species affected, contact information, and other information the project manager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wants to share. Each project page also</a:t>
            </a:r>
            <a:r>
              <a:rPr lang="en-US" sz="1200">
                <a:cs typeface="Times New Roman" pitchFamily="18" charset="0"/>
              </a:rPr>
              <a:t> </a:t>
            </a:r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allows a user to view posted photos,</a:t>
            </a:r>
            <a:r>
              <a:rPr lang="en-US" sz="1200">
                <a:cs typeface="Times New Roman" pitchFamily="18" charset="0"/>
              </a:rPr>
              <a:t> </a:t>
            </a:r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maps, and documents.</a:t>
            </a:r>
            <a:endParaRPr lang="en-US" sz="1200">
              <a:solidFill>
                <a:srgbClr val="231F20"/>
              </a:solidFill>
              <a:cs typeface="Times New Roman" pitchFamily="18" charset="0"/>
            </a:endParaRPr>
          </a:p>
          <a:p>
            <a:pPr eaLnBrk="0" hangingPunct="0"/>
            <a:endParaRPr lang="en-US" sz="1200">
              <a:solidFill>
                <a:srgbClr val="231F20"/>
              </a:solidFill>
              <a:cs typeface="Times New Roman" pitchFamily="18" charset="0"/>
            </a:endParaRPr>
          </a:p>
          <a:p>
            <a:pPr algn="ctr" eaLnBrk="0" hangingPunct="0"/>
            <a:r>
              <a:rPr lang="en-US" sz="1200">
                <a:solidFill>
                  <a:srgbClr val="231F20"/>
                </a:solidFill>
                <a:cs typeface="Times New Roman" pitchFamily="18" charset="0"/>
              </a:rPr>
              <a:t>Page 1</a:t>
            </a:r>
            <a:endParaRPr lang="en-US" sz="1200"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 l="16251" t="13600" r="22501" b="80737"/>
          <a:stretch>
            <a:fillRect/>
          </a:stretch>
        </p:blipFill>
        <p:spPr bwMode="auto">
          <a:xfrm>
            <a:off x="304800" y="228600"/>
            <a:ext cx="7467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058" name="Group 10"/>
          <p:cNvGrpSpPr>
            <a:grpSpLocks/>
          </p:cNvGrpSpPr>
          <p:nvPr/>
        </p:nvGrpSpPr>
        <p:grpSpPr bwMode="auto">
          <a:xfrm>
            <a:off x="4152900" y="1054100"/>
            <a:ext cx="3352800" cy="2286000"/>
            <a:chOff x="2580" y="672"/>
            <a:chExt cx="2154" cy="1488"/>
          </a:xfrm>
        </p:grpSpPr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2592" y="672"/>
              <a:ext cx="2142" cy="1488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000">
                <a:latin typeface="Tahoma" pitchFamily="34" charset="0"/>
              </a:endParaRPr>
            </a:p>
          </p:txBody>
        </p:sp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4"/>
            <a:srcRect l="16251" t="13516" r="17670" b="33383"/>
            <a:stretch>
              <a:fillRect/>
            </a:stretch>
          </p:blipFill>
          <p:spPr bwMode="auto">
            <a:xfrm>
              <a:off x="2631" y="712"/>
              <a:ext cx="2055" cy="1311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</p:pic>
        <p:sp>
          <p:nvSpPr>
            <p:cNvPr id="2055" name="Text Box 7"/>
            <p:cNvSpPr txBox="1">
              <a:spLocks noChangeArrowheads="1"/>
            </p:cNvSpPr>
            <p:nvPr/>
          </p:nvSpPr>
          <p:spPr bwMode="auto">
            <a:xfrm>
              <a:off x="2580" y="1997"/>
              <a:ext cx="1722" cy="159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000">
                  <a:latin typeface="Tahoma" pitchFamily="34" charset="0"/>
                </a:rPr>
                <a:t>Figure 1. Habitat Work Schedule Home Page</a:t>
              </a:r>
            </a:p>
          </p:txBody>
        </p:sp>
      </p:grpSp>
      <p:grpSp>
        <p:nvGrpSpPr>
          <p:cNvPr id="2064" name="Group 16"/>
          <p:cNvGrpSpPr>
            <a:grpSpLocks/>
          </p:cNvGrpSpPr>
          <p:nvPr/>
        </p:nvGrpSpPr>
        <p:grpSpPr bwMode="auto">
          <a:xfrm>
            <a:off x="3429000" y="5867400"/>
            <a:ext cx="4019550" cy="2619375"/>
            <a:chOff x="2208" y="3552"/>
            <a:chExt cx="2532" cy="1650"/>
          </a:xfrm>
        </p:grpSpPr>
        <p:sp>
          <p:nvSpPr>
            <p:cNvPr id="2060" name="Rectangle 12"/>
            <p:cNvSpPr>
              <a:spLocks noChangeArrowheads="1"/>
            </p:cNvSpPr>
            <p:nvPr/>
          </p:nvSpPr>
          <p:spPr bwMode="auto">
            <a:xfrm>
              <a:off x="2208" y="3552"/>
              <a:ext cx="2532" cy="1650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pic>
          <p:nvPicPr>
            <p:cNvPr id="2059" name="Picture 11"/>
            <p:cNvPicPr>
              <a:picLocks noChangeAspect="1" noChangeArrowheads="1"/>
            </p:cNvPicPr>
            <p:nvPr/>
          </p:nvPicPr>
          <p:blipFill>
            <a:blip r:embed="rId5"/>
            <a:srcRect l="626" t="18605" r="38647" b="32303"/>
            <a:stretch>
              <a:fillRect/>
            </a:stretch>
          </p:blipFill>
          <p:spPr bwMode="auto">
            <a:xfrm>
              <a:off x="2256" y="3600"/>
              <a:ext cx="2429" cy="1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062" name="Text Box 14"/>
            <p:cNvSpPr txBox="1">
              <a:spLocks noChangeArrowheads="1"/>
            </p:cNvSpPr>
            <p:nvPr/>
          </p:nvSpPr>
          <p:spPr bwMode="auto">
            <a:xfrm>
              <a:off x="2232" y="5017"/>
              <a:ext cx="2472" cy="154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1000">
                  <a:latin typeface="Tahoma" pitchFamily="34" charset="0"/>
                </a:rPr>
                <a:t>Figure 2. Text boxes provide brief project summaries.</a:t>
              </a:r>
            </a:p>
          </p:txBody>
        </p:sp>
      </p:grp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4876800" y="457200"/>
            <a:ext cx="2552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>
                <a:solidFill>
                  <a:srgbClr val="FFCC00"/>
                </a:solidFill>
                <a:latin typeface="Tahoma" pitchFamily="34" charset="0"/>
              </a:rPr>
              <a:t>Project Summary Sheet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342900" y="622300"/>
            <a:ext cx="7162800" cy="943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Users can also learn about projects by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clicking on specific Lead Entity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watersheds (Figure 3). This provides a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more detailed view of projects, along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with a homepage for each Lead Entity.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This part of the site helps Lead Entities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better communicate with community and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citizen groups. Lead Entities can share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documents and post messages to this site.</a:t>
            </a:r>
          </a:p>
          <a:p>
            <a:pPr eaLnBrk="0" hangingPunct="0"/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400" b="1">
                <a:solidFill>
                  <a:srgbClr val="000000"/>
                </a:solidFill>
                <a:latin typeface="Tahoma" pitchFamily="34" charset="0"/>
                <a:cs typeface="Times New Roman" pitchFamily="18" charset="0"/>
              </a:rPr>
              <a:t>The login portal</a:t>
            </a:r>
          </a:p>
          <a:p>
            <a:pPr eaLnBrk="0" hangingPunct="0"/>
            <a:endParaRPr lang="en-US" sz="1400" b="1">
              <a:latin typeface="Tahoma" pitchFamily="34" charset="0"/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The system’s login portal is for advanced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users such as Lead Entities and project</a:t>
            </a: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sponsors who need to manage projects, </a:t>
            </a: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Query reports, and conduct</a:t>
            </a:r>
            <a:r>
              <a:rPr lang="en-US" sz="1200">
                <a:cs typeface="Times New Roman" pitchFamily="18" charset="0"/>
              </a:rPr>
              <a:t> </a:t>
            </a:r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data entry. In addition to the features available in the public portal, login users can manage budgets,</a:t>
            </a:r>
            <a:r>
              <a:rPr lang="en-US" sz="1200">
                <a:cs typeface="Times New Roman" pitchFamily="18" charset="0"/>
              </a:rPr>
              <a:t> </a:t>
            </a:r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timelines, and tasks; upload, download and manipulate maps; and generate advanced reports.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Figure 3. Example of a Lead Entity home page.</a:t>
            </a:r>
          </a:p>
          <a:p>
            <a:pPr eaLnBrk="0" hangingPunct="0"/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400" b="1">
                <a:solidFill>
                  <a:srgbClr val="000000"/>
                </a:solidFill>
                <a:latin typeface="Tahoma" pitchFamily="34" charset="0"/>
                <a:cs typeface="Times New Roman" pitchFamily="18" charset="0"/>
              </a:rPr>
              <a:t>Information security</a:t>
            </a:r>
          </a:p>
          <a:p>
            <a:pPr eaLnBrk="0" hangingPunct="0"/>
            <a:endParaRPr lang="en-US" sz="1200" b="1">
              <a:solidFill>
                <a:srgbClr val="000000"/>
              </a:solidFill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Information security is a key component of HWS. Lead Entity administrators set the security levels for all</a:t>
            </a: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login users, thereby ensuring sensitive project information is not distributed inappropriately. All project</a:t>
            </a: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data reside in a secure location hosted by Paladin Data Systems, Inc., and are accessible at all times.</a:t>
            </a:r>
          </a:p>
          <a:p>
            <a:pPr eaLnBrk="0" hangingPunct="0"/>
            <a:endParaRPr lang="en-US" sz="1200">
              <a:solidFill>
                <a:srgbClr val="000000"/>
              </a:solidFill>
              <a:cs typeface="Times New Roman" pitchFamily="18" charset="0"/>
            </a:endParaRPr>
          </a:p>
          <a:p>
            <a:pPr eaLnBrk="0" hangingPunct="0"/>
            <a:r>
              <a:rPr lang="en-US" sz="1400" b="1">
                <a:solidFill>
                  <a:srgbClr val="000000"/>
                </a:solidFill>
                <a:latin typeface="Tahoma" pitchFamily="34" charset="0"/>
                <a:cs typeface="Times New Roman" pitchFamily="18" charset="0"/>
              </a:rPr>
              <a:t>Stronger partnerships</a:t>
            </a:r>
          </a:p>
          <a:p>
            <a:pPr eaLnBrk="0" hangingPunct="0"/>
            <a:endParaRPr lang="en-US" sz="1400" b="1">
              <a:latin typeface="Tahoma" pitchFamily="34" charset="0"/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The HWS system brings together Lead Entity habitat projects in one place. This allows other organizations</a:t>
            </a:r>
            <a:r>
              <a:rPr lang="en-US" sz="1200">
                <a:cs typeface="Times New Roman" pitchFamily="18" charset="0"/>
              </a:rPr>
              <a:t> </a:t>
            </a:r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to post and share projects with the public through the Lead Entities. In fact, a goal of the HWS System is to</a:t>
            </a:r>
            <a:r>
              <a:rPr lang="en-US" sz="1200">
                <a:cs typeface="Times New Roman" pitchFamily="18" charset="0"/>
              </a:rPr>
              <a:t> </a:t>
            </a:r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reach out to other organizations that are instrumental in actually putting salmon recovery projects on the</a:t>
            </a:r>
            <a:r>
              <a:rPr lang="en-US" sz="1200">
                <a:cs typeface="Times New Roman" pitchFamily="18" charset="0"/>
              </a:rPr>
              <a:t> </a:t>
            </a:r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ground. These other organizations may include watershed health groups, regional fish enhancement groups,</a:t>
            </a:r>
            <a:r>
              <a:rPr lang="en-US" sz="1200">
                <a:cs typeface="Times New Roman" pitchFamily="18" charset="0"/>
              </a:rPr>
              <a:t> </a:t>
            </a:r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regional recovery organizations, conservation districts, land trusts, Tribes, and federal, state and local</a:t>
            </a:r>
            <a:r>
              <a:rPr lang="en-US" sz="1200">
                <a:cs typeface="Times New Roman" pitchFamily="18" charset="0"/>
              </a:rPr>
              <a:t> </a:t>
            </a:r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governments.</a:t>
            </a:r>
          </a:p>
          <a:p>
            <a:pPr eaLnBrk="0" hangingPunct="0"/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As organizations grow more sophisticated and restoration projects become increasingly complex, these</a:t>
            </a:r>
            <a:r>
              <a:rPr lang="en-US" sz="1200">
                <a:cs typeface="Times New Roman" pitchFamily="18" charset="0"/>
              </a:rPr>
              <a:t> </a:t>
            </a:r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projects require a broader suite of funding. One of the hopes is that the HWS system will make it easier to</a:t>
            </a:r>
            <a:r>
              <a:rPr lang="en-US" sz="1200">
                <a:cs typeface="Times New Roman" pitchFamily="18" charset="0"/>
              </a:rPr>
              <a:t> </a:t>
            </a:r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link high priority restoration projects with appropriate funding sources.</a:t>
            </a:r>
          </a:p>
          <a:p>
            <a:pPr eaLnBrk="0" hangingPunct="0"/>
            <a:endParaRPr lang="en-US" sz="1200"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Strong partnerships and information tools like the HWS system will leave a legacy for</a:t>
            </a:r>
            <a:r>
              <a:rPr lang="en-US" sz="1200">
                <a:cs typeface="Times New Roman" pitchFamily="18" charset="0"/>
              </a:rPr>
              <a:t> </a:t>
            </a:r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future generations who want to know how local communities worked to protect and restore salmon habitat</a:t>
            </a:r>
            <a:r>
              <a:rPr lang="en-US" sz="1200">
                <a:cs typeface="Times New Roman" pitchFamily="18" charset="0"/>
              </a:rPr>
              <a:t> i</a:t>
            </a:r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n Washington State.</a:t>
            </a:r>
            <a:endParaRPr lang="en-US" sz="1200">
              <a:cs typeface="Times New Roman" pitchFamily="18" charset="0"/>
            </a:endParaRPr>
          </a:p>
          <a:p>
            <a:pPr eaLnBrk="0" hangingPunct="0"/>
            <a:endParaRPr lang="en-US" sz="1200">
              <a:solidFill>
                <a:srgbClr val="000000"/>
              </a:solidFill>
              <a:cs typeface="Times New Roman" pitchFamily="18" charset="0"/>
            </a:endParaRPr>
          </a:p>
          <a:p>
            <a:pPr eaLnBrk="0" hangingPunct="0"/>
            <a:r>
              <a:rPr lang="en-US" sz="1400" b="1">
                <a:solidFill>
                  <a:srgbClr val="000000"/>
                </a:solidFill>
                <a:latin typeface="Tahoma" pitchFamily="34" charset="0"/>
                <a:cs typeface="Times New Roman" pitchFamily="18" charset="0"/>
              </a:rPr>
              <a:t>Whom to contact</a:t>
            </a:r>
          </a:p>
          <a:p>
            <a:pPr eaLnBrk="0" hangingPunct="0"/>
            <a:endParaRPr lang="en-US" sz="1400" b="1">
              <a:solidFill>
                <a:srgbClr val="000000"/>
              </a:solidFill>
              <a:latin typeface="Tahoma" pitchFamily="34" charset="0"/>
              <a:cs typeface="Times New Roman" pitchFamily="18" charset="0"/>
            </a:endParaRPr>
          </a:p>
          <a:p>
            <a:pPr eaLnBrk="0" hangingPunct="0"/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To learn more about salmon recovery in your watershed, visit the HWS website and contact your local Lead Entity Coordinator,  Karen Bergeron, 206.296.8383, karen.bergeron@kingcounty.gov. To learn more about the HWS</a:t>
            </a:r>
            <a:r>
              <a:rPr lang="en-US" sz="1200">
                <a:cs typeface="Times New Roman" pitchFamily="18" charset="0"/>
              </a:rPr>
              <a:t> </a:t>
            </a:r>
            <a:r>
              <a:rPr lang="en-US" sz="1200">
                <a:solidFill>
                  <a:srgbClr val="000000"/>
                </a:solidFill>
                <a:cs typeface="Times New Roman" pitchFamily="18" charset="0"/>
              </a:rPr>
              <a:t>system, contact Erik Neatherlin, 360-902-2559, </a:t>
            </a:r>
            <a:r>
              <a:rPr lang="en-US" sz="1200">
                <a:solidFill>
                  <a:srgbClr val="000000"/>
                </a:solidFill>
                <a:cs typeface="Times New Roman" pitchFamily="18" charset="0"/>
                <a:hlinkClick r:id="rId2"/>
              </a:rPr>
              <a:t>neathean@dfw.wa.gov</a:t>
            </a:r>
            <a:endParaRPr lang="en-US" sz="1200">
              <a:solidFill>
                <a:srgbClr val="000000"/>
              </a:solidFill>
              <a:cs typeface="Times New Roman" pitchFamily="18" charset="0"/>
            </a:endParaRPr>
          </a:p>
          <a:p>
            <a:pPr eaLnBrk="0" hangingPunct="0"/>
            <a:endParaRPr lang="en-US" sz="1200">
              <a:solidFill>
                <a:srgbClr val="000099"/>
              </a:solidFill>
              <a:cs typeface="Times New Roman" pitchFamily="18" charset="0"/>
            </a:endParaRPr>
          </a:p>
          <a:p>
            <a:pPr algn="ctr" eaLnBrk="0" hangingPunct="0"/>
            <a:endParaRPr lang="en-US" sz="1200">
              <a:cs typeface="Times New Roman" pitchFamily="18" charset="0"/>
            </a:endParaRPr>
          </a:p>
          <a:p>
            <a:pPr algn="ctr" eaLnBrk="0" hangingPunct="0"/>
            <a:endParaRPr lang="en-US" sz="1200">
              <a:cs typeface="Times New Roman" pitchFamily="18" charset="0"/>
            </a:endParaRPr>
          </a:p>
          <a:p>
            <a:pPr algn="ctr" eaLnBrk="0" hangingPunct="0"/>
            <a:endParaRPr lang="en-US" sz="1200">
              <a:cs typeface="Times New Roman" pitchFamily="18" charset="0"/>
            </a:endParaRPr>
          </a:p>
          <a:p>
            <a:pPr algn="ctr" eaLnBrk="0" hangingPunct="0"/>
            <a:r>
              <a:rPr lang="en-US" sz="1200">
                <a:cs typeface="Times New Roman" pitchFamily="18" charset="0"/>
              </a:rPr>
              <a:t>Page 2</a:t>
            </a:r>
          </a:p>
        </p:txBody>
      </p:sp>
      <p:grpSp>
        <p:nvGrpSpPr>
          <p:cNvPr id="3079" name="Group 7"/>
          <p:cNvGrpSpPr>
            <a:grpSpLocks/>
          </p:cNvGrpSpPr>
          <p:nvPr/>
        </p:nvGrpSpPr>
        <p:grpSpPr bwMode="auto">
          <a:xfrm>
            <a:off x="3175000" y="533400"/>
            <a:ext cx="4064000" cy="2781300"/>
            <a:chOff x="2000" y="336"/>
            <a:chExt cx="2560" cy="1752"/>
          </a:xfrm>
        </p:grpSpPr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2000" y="336"/>
              <a:ext cx="2560" cy="1752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pic>
          <p:nvPicPr>
            <p:cNvPr id="3075" name="Picture 3"/>
            <p:cNvPicPr>
              <a:picLocks noChangeAspect="1" noChangeArrowheads="1"/>
            </p:cNvPicPr>
            <p:nvPr/>
          </p:nvPicPr>
          <p:blipFill>
            <a:blip r:embed="rId3"/>
            <a:srcRect l="15729" t="13347" r="17397" b="31682"/>
            <a:stretch>
              <a:fillRect/>
            </a:stretch>
          </p:blipFill>
          <p:spPr bwMode="auto">
            <a:xfrm>
              <a:off x="2040" y="364"/>
              <a:ext cx="2472" cy="1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078" name="Text Box 6"/>
            <p:cNvSpPr txBox="1">
              <a:spLocks noChangeArrowheads="1"/>
            </p:cNvSpPr>
            <p:nvPr/>
          </p:nvSpPr>
          <p:spPr bwMode="auto">
            <a:xfrm>
              <a:off x="2000" y="1923"/>
              <a:ext cx="177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000">
                  <a:latin typeface="Tahoma" pitchFamily="34" charset="0"/>
                </a:rPr>
                <a:t>Figure 3. Example of a Lead Entity home page.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66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794</Words>
  <Application>Microsoft PowerPoint</Application>
  <PresentationFormat>Custom</PresentationFormat>
  <Paragraphs>91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Times New Roman</vt:lpstr>
      <vt:lpstr>Tahoma</vt:lpstr>
      <vt:lpstr>Default Design</vt:lpstr>
      <vt:lpstr>Slide 1</vt:lpstr>
      <vt:lpstr>Slide 2</vt:lpstr>
    </vt:vector>
  </TitlesOfParts>
  <Company>DIS Leased System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kberge</cp:lastModifiedBy>
  <cp:revision>44</cp:revision>
  <dcterms:created xsi:type="dcterms:W3CDTF">2008-07-25T23:52:51Z</dcterms:created>
  <dcterms:modified xsi:type="dcterms:W3CDTF">2008-08-26T18:49:20Z</dcterms:modified>
</cp:coreProperties>
</file>